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sldIdLst>
    <p:sldId id="284" r:id="rId3"/>
    <p:sldId id="294" r:id="rId4"/>
    <p:sldId id="295" r:id="rId5"/>
    <p:sldId id="296" r:id="rId6"/>
    <p:sldId id="301" r:id="rId7"/>
    <p:sldId id="302" r:id="rId8"/>
    <p:sldId id="304" r:id="rId9"/>
    <p:sldId id="305" r:id="rId10"/>
    <p:sldId id="306" r:id="rId11"/>
    <p:sldId id="297" r:id="rId12"/>
    <p:sldId id="298" r:id="rId13"/>
    <p:sldId id="307" r:id="rId14"/>
    <p:sldId id="300" r:id="rId15"/>
    <p:sldId id="299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04FBBF-7FA3-46FE-AB4F-FBC0BE9B9B8B}" v="404" dt="2026-01-21T15:10:56.254"/>
    <p1510:client id="{E110F51B-0271-4F69-A1B5-5F2511C4207E}" v="163" dt="2026-01-21T15:09:08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WI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id="{1359C912-5BE2-0949-A6E6-E5772BB54BD3}"/>
              </a:ext>
            </a:extLst>
          </p:cNvPr>
          <p:cNvSpPr/>
          <p:nvPr userDrawn="1"/>
        </p:nvSpPr>
        <p:spPr>
          <a:xfrm>
            <a:off x="0" y="0"/>
            <a:ext cx="4118919" cy="6858000"/>
          </a:xfrm>
          <a:prstGeom prst="rect">
            <a:avLst/>
          </a:prstGeom>
          <a:solidFill>
            <a:srgbClr val="009C82"/>
          </a:solidFill>
          <a:ln>
            <a:solidFill>
              <a:srgbClr val="009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69671D-7FBA-F94F-99E6-915DE56A8E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3000" y="643693"/>
            <a:ext cx="6286500" cy="4924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500" b="1" i="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Klik om titel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FF6E1D-D5AB-5646-8382-E424A5FED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0" y="1419509"/>
            <a:ext cx="6286500" cy="10717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2B1C033-E69B-F545-BC59-8701A6033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1" y="3846324"/>
            <a:ext cx="6286500" cy="2625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aseline="0"/>
            </a:lvl1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AD87E8E-77DC-8842-A40B-C4955B9575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3448209"/>
            <a:ext cx="6286500" cy="3981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400" b="1" i="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Tussenkop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AA0FAF0F-FE3B-E34A-88BF-FDD0848A27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225" y="643693"/>
            <a:ext cx="3352800" cy="2571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3000" b="1" i="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Kopregel van de pagina over meerdere regels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160F68-52A6-B94F-9CB0-039BA88F1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226" y="5970195"/>
            <a:ext cx="1384385" cy="5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5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WI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id="{1359C912-5BE2-0949-A6E6-E5772BB54BD3}"/>
              </a:ext>
            </a:extLst>
          </p:cNvPr>
          <p:cNvSpPr/>
          <p:nvPr userDrawn="1"/>
        </p:nvSpPr>
        <p:spPr>
          <a:xfrm>
            <a:off x="0" y="0"/>
            <a:ext cx="4118919" cy="6858000"/>
          </a:xfrm>
          <a:prstGeom prst="rect">
            <a:avLst/>
          </a:prstGeom>
          <a:solidFill>
            <a:srgbClr val="009C82"/>
          </a:solidFill>
          <a:ln>
            <a:solidFill>
              <a:srgbClr val="009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AA0FAF0F-FE3B-E34A-88BF-FDD0848A27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225" y="643693"/>
            <a:ext cx="3352800" cy="2571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3000" b="1" i="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Kopregel van de pagina over meerdere regels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160F68-52A6-B94F-9CB0-039BA88F1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226" y="5970195"/>
            <a:ext cx="1384385" cy="504743"/>
          </a:xfrm>
          <a:prstGeom prst="rect">
            <a:avLst/>
          </a:prstGeom>
        </p:spPr>
      </p:pic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AFA084CB-F740-D447-81B8-74D1ADD93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8919" y="0"/>
            <a:ext cx="807308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53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WI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9671D-7FBA-F94F-99E6-915DE56A8E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681793"/>
            <a:ext cx="10325100" cy="4924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500" b="1" i="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Klik om titel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FF6E1D-D5AB-5646-8382-E424A5FED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503330"/>
            <a:ext cx="10325100" cy="854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2B1C033-E69B-F545-BC59-8701A6033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2021" y="3046224"/>
            <a:ext cx="10317477" cy="2625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aseline="0"/>
            </a:lvl1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AD87E8E-77DC-8842-A40B-C4955B9575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2020" y="2655729"/>
            <a:ext cx="10317479" cy="3981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400" b="1" i="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Tussenkop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160F68-52A6-B94F-9CB0-039BA88F1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226" y="5970195"/>
            <a:ext cx="1384385" cy="5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0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SAX_PPT_NL_Achtergr6.jpg                                       000B06DB VIAServer                      7C268895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5"/>
          <a:stretch>
            <a:fillRect/>
          </a:stretch>
        </p:blipFill>
        <p:spPr bwMode="auto">
          <a:xfrm>
            <a:off x="0" y="1"/>
            <a:ext cx="12192000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91744" y="274638"/>
            <a:ext cx="7790656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3392" y="1600201"/>
            <a:ext cx="10959008" cy="4525963"/>
          </a:xfrm>
        </p:spPr>
        <p:txBody>
          <a:bodyPr/>
          <a:lstStyle>
            <a:lvl1pPr>
              <a:defRPr sz="2800">
                <a:latin typeface="Lucida Sans Unicode" pitchFamily="34" charset="0"/>
                <a:cs typeface="Lucida Sans Unicode" pitchFamily="34" charset="0"/>
              </a:defRPr>
            </a:lvl1pPr>
            <a:lvl2pPr>
              <a:defRPr sz="2400">
                <a:latin typeface="Lucida Sans Unicode" pitchFamily="34" charset="0"/>
                <a:cs typeface="Lucida Sans Unicode" pitchFamily="34" charset="0"/>
              </a:defRPr>
            </a:lvl2pPr>
            <a:lvl3pPr>
              <a:defRPr sz="2400">
                <a:latin typeface="Lucida Sans Unicode" pitchFamily="34" charset="0"/>
                <a:cs typeface="Lucida Sans Unicode" pitchFamily="34" charset="0"/>
              </a:defRPr>
            </a:lvl3pPr>
            <a:lvl4pPr>
              <a:defRPr sz="2000">
                <a:latin typeface="Lucida Sans Unicode" pitchFamily="34" charset="0"/>
                <a:cs typeface="Lucida Sans Unicode" pitchFamily="34" charset="0"/>
              </a:defRPr>
            </a:lvl4pPr>
            <a:lvl5pPr>
              <a:defRPr sz="2000">
                <a:latin typeface="Lucida Sans Unicode" pitchFamily="34" charset="0"/>
                <a:cs typeface="Lucida Sans Unicode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7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PAGIN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4D8C8-0AB1-2448-A6DF-6BBA590E7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1397114"/>
            <a:ext cx="7137400" cy="1640113"/>
          </a:xfrm>
          <a:prstGeom prst="rect">
            <a:avLst/>
          </a:prstGeom>
        </p:spPr>
        <p:txBody>
          <a:bodyPr anchor="t" anchorCtr="0"/>
          <a:lstStyle>
            <a:lvl1pPr algn="l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499700-B9BB-A947-9129-0B07C50F1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662895"/>
            <a:ext cx="7137400" cy="483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rgbClr val="009C8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2EEF6AA-5177-E343-981A-EA1DF6E43F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056" y="4107317"/>
            <a:ext cx="7130143" cy="298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Voor- en achternaam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8FE9B30-A0E5-2B42-A3F7-39B541E6A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5443051"/>
            <a:ext cx="2416628" cy="881095"/>
          </a:xfrm>
          <a:prstGeom prst="rect">
            <a:avLst/>
          </a:prstGeom>
        </p:spPr>
      </p:pic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11798C3A-C13F-C146-81C9-576C1036A8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3713" y="0"/>
            <a:ext cx="407828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220856-237A-504F-92B2-5ECE87CB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738" y="4467095"/>
            <a:ext cx="7129462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229602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PAGINA 2">
    <p:bg>
      <p:bgPr>
        <a:solidFill>
          <a:srgbClr val="009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4D8C8-0AB1-2448-A6DF-6BBA590E7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1397114"/>
            <a:ext cx="7137400" cy="1640113"/>
          </a:xfrm>
          <a:prstGeom prst="rect">
            <a:avLst/>
          </a:prstGeom>
        </p:spPr>
        <p:txBody>
          <a:bodyPr anchor="t" anchorCtr="0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499700-B9BB-A947-9129-0B07C50F1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662895"/>
            <a:ext cx="7137400" cy="483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2EEF6AA-5177-E343-981A-EA1DF6E43F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056" y="4107317"/>
            <a:ext cx="7130143" cy="298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Voor- en achternaam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8FE9B30-A0E5-2B42-A3F7-39B541E6A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6" y="5443051"/>
            <a:ext cx="2416626" cy="881095"/>
          </a:xfrm>
          <a:prstGeom prst="rect">
            <a:avLst/>
          </a:prstGeom>
        </p:spPr>
      </p:pic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11798C3A-C13F-C146-81C9-576C1036A8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3713" y="0"/>
            <a:ext cx="407828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220856-237A-504F-92B2-5ECE87CB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738" y="4467095"/>
            <a:ext cx="7129462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271223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PAGIN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4D8C8-0AB1-2448-A6DF-6BBA590E7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2064479"/>
            <a:ext cx="3392854" cy="9517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499700-B9BB-A947-9129-0B07C50F1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708016"/>
            <a:ext cx="3392854" cy="1098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rgbClr val="009C8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2EEF6AA-5177-E343-981A-EA1DF6E43F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057" y="3866097"/>
            <a:ext cx="3385598" cy="298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Voor- en achternaam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8FE9B30-A0E5-2B42-A3F7-39B541E6A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5" y="5443051"/>
            <a:ext cx="2416628" cy="881095"/>
          </a:xfrm>
          <a:prstGeom prst="rect">
            <a:avLst/>
          </a:prstGeom>
        </p:spPr>
      </p:pic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11798C3A-C13F-C146-81C9-576C1036A8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9439" y="0"/>
            <a:ext cx="789256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220856-237A-504F-92B2-5ECE87CB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738" y="4225875"/>
            <a:ext cx="3384916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rgbClr val="009C82"/>
                </a:solidFill>
              </a:defRPr>
            </a:lvl1pPr>
          </a:lstStyle>
          <a:p>
            <a:r>
              <a:rPr lang="nl-NL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73037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PAGINA 4">
    <p:bg>
      <p:bgPr>
        <a:solidFill>
          <a:srgbClr val="009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4D8C8-0AB1-2448-A6DF-6BBA590E7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2064479"/>
            <a:ext cx="3392854" cy="95179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499700-B9BB-A947-9129-0B07C50F1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708016"/>
            <a:ext cx="3392854" cy="1098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2EEF6AA-5177-E343-981A-EA1DF6E43F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057" y="3866097"/>
            <a:ext cx="3385598" cy="298223"/>
          </a:xfrm>
          <a:prstGeom prst="rect">
            <a:avLst/>
          </a:prstGeom>
          <a:solidFill>
            <a:srgbClr val="009C82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Voor- en achternaam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8FE9B30-A0E5-2B42-A3F7-39B541E6A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316" y="5443051"/>
            <a:ext cx="2416626" cy="881095"/>
          </a:xfrm>
          <a:prstGeom prst="rect">
            <a:avLst/>
          </a:prstGeom>
        </p:spPr>
      </p:pic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11798C3A-C13F-C146-81C9-576C1036A8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9439" y="0"/>
            <a:ext cx="789256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220856-237A-504F-92B2-5ECE87CB7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738" y="4225875"/>
            <a:ext cx="3384916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38791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9DA9556-A50B-514C-A621-890C66E2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DA80B5-FFA5-074C-AAFF-6F5416425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6CBA5A-E60B-9A45-B7E7-B51BA684E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88121-4CF1-0740-9923-D3BB68E96F8B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A2FC12-09A4-1647-B7BB-29C1CC23C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8B6AD7-D85E-A64A-AEF6-FAF226D7F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0D296-92C0-C142-818A-2354D3E0D70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261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4D837DA-FABA-3546-A43B-51E625E5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4E2487A-C8F4-C24D-AD61-730020702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F60052-FB6A-D644-BA84-C1877F323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784F1-87F4-1E4E-8BE6-226224343AC9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86A606-F8E1-D746-A2B7-95193B58E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3899B9-3FBD-724F-8DD6-79FD07A37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F8AFB-431F-D14E-89B9-6CC921BB454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36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Connectivity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31800" y="2945267"/>
            <a:ext cx="7137400" cy="483733"/>
          </a:xfrm>
        </p:spPr>
        <p:txBody>
          <a:bodyPr/>
          <a:lstStyle/>
          <a:p>
            <a:r>
              <a:rPr lang="en-US"/>
              <a:t>Measuring station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439057" y="3820774"/>
            <a:ext cx="7130143" cy="1220463"/>
          </a:xfrm>
        </p:spPr>
        <p:txBody>
          <a:bodyPr>
            <a:normAutofit/>
          </a:bodyPr>
          <a:lstStyle/>
          <a:p>
            <a:r>
              <a:rPr lang="en-US"/>
              <a:t>By Quinten </a:t>
            </a:r>
            <a:r>
              <a:rPr lang="en-US" err="1"/>
              <a:t>Weerkamp</a:t>
            </a:r>
            <a:r>
              <a:rPr lang="en-US"/>
              <a:t>, Rick </a:t>
            </a:r>
            <a:r>
              <a:rPr lang="en-US" err="1"/>
              <a:t>Nijmeijer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Gijs Winkelhorst</a:t>
            </a:r>
          </a:p>
        </p:txBody>
      </p:sp>
      <p:sp>
        <p:nvSpPr>
          <p:cNvPr id="9" name="Rechthoek 8"/>
          <p:cNvSpPr/>
          <p:nvPr/>
        </p:nvSpPr>
        <p:spPr>
          <a:xfrm>
            <a:off x="9116008" y="0"/>
            <a:ext cx="46619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C9F13F-74A8-5390-0A6D-7F19B9B2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50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1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014A0-CF38-0871-039F-82B6F0EEA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0E67377-7E13-DA0D-52A2-99D71DE2D9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/>
              <a:t>Programming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DF2C968-4FB3-4BE1-7DBC-92FA80F4AAFA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3" name="Afbeelding 2" descr="Afbeelding met tekst, schermopname, ontvangst, Lettertype&#10;&#10;Door AI gegenereerde inhoud is mogelijk onjuist.">
            <a:extLst>
              <a:ext uri="{FF2B5EF4-FFF2-40B4-BE49-F238E27FC236}">
                <a16:creationId xmlns:a16="http://schemas.microsoft.com/office/drawing/2014/main" id="{976DBB0E-A21F-E443-4BF1-1784CD659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19" y="-1"/>
            <a:ext cx="4066739" cy="6858000"/>
          </a:xfrm>
          <a:prstGeom prst="rect">
            <a:avLst/>
          </a:prstGeom>
        </p:spPr>
      </p:pic>
      <p:pic>
        <p:nvPicPr>
          <p:cNvPr id="7" name="Afbeelding 6" descr="Afbeelding met tekst, schermopname, Parallel, nummer&#10;&#10;Door AI gegenereerde inhoud is mogelijk onjuist.">
            <a:extLst>
              <a:ext uri="{FF2B5EF4-FFF2-40B4-BE49-F238E27FC236}">
                <a16:creationId xmlns:a16="http://schemas.microsoft.com/office/drawing/2014/main" id="{92583D76-5AD8-6A6E-3994-3135D5EDA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942" y="-1"/>
            <a:ext cx="3526618" cy="657195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662114B-4403-0C25-BFA2-840234E0FDEB}"/>
              </a:ext>
            </a:extLst>
          </p:cNvPr>
          <p:cNvSpPr txBox="1"/>
          <p:nvPr/>
        </p:nvSpPr>
        <p:spPr>
          <a:xfrm>
            <a:off x="403225" y="1412240"/>
            <a:ext cx="3041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Flowchart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Festo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ethercat</a:t>
            </a:r>
            <a:r>
              <a:rPr lang="nl-NL" dirty="0">
                <a:solidFill>
                  <a:schemeClr val="bg1"/>
                </a:solidFill>
              </a:rPr>
              <a:t>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Festo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io</a:t>
            </a:r>
            <a:r>
              <a:rPr lang="nl-NL" dirty="0">
                <a:solidFill>
                  <a:schemeClr val="bg1"/>
                </a:solidFill>
              </a:rPr>
              <a:t>-link </a:t>
            </a:r>
            <a:r>
              <a:rPr lang="nl-NL" dirty="0" err="1">
                <a:solidFill>
                  <a:schemeClr val="bg1"/>
                </a:solidFill>
              </a:rPr>
              <a:t>devices</a:t>
            </a:r>
            <a:r>
              <a:rPr lang="nl-NL" dirty="0">
                <a:solidFill>
                  <a:schemeClr val="bg1"/>
                </a:solidFill>
              </a:rPr>
              <a:t>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RFID </a:t>
            </a:r>
            <a:r>
              <a:rPr lang="nl-NL" dirty="0" err="1">
                <a:solidFill>
                  <a:schemeClr val="bg1"/>
                </a:solidFill>
              </a:rPr>
              <a:t>universal</a:t>
            </a:r>
            <a:r>
              <a:rPr lang="nl-NL" dirty="0">
                <a:solidFill>
                  <a:schemeClr val="bg1"/>
                </a:solidFill>
              </a:rPr>
              <a:t> data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9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28AE-526F-6258-FAE9-3828FF143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BECBE6-6FEA-7E38-1CC7-483FFA078E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/>
              <a:t>SCADA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FD10AB7-F3E5-63FD-30AD-9DA9BF404B4B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42F383E-5C43-4692-DCE0-79B3DFACA301}"/>
              </a:ext>
            </a:extLst>
          </p:cNvPr>
          <p:cNvSpPr txBox="1"/>
          <p:nvPr/>
        </p:nvSpPr>
        <p:spPr>
          <a:xfrm>
            <a:off x="403224" y="1543665"/>
            <a:ext cx="3319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bg1"/>
                </a:solidFill>
              </a:rPr>
              <a:t>PLC-programma </a:t>
            </a:r>
            <a:r>
              <a:rPr lang="nl-NL" err="1">
                <a:solidFill>
                  <a:schemeClr val="bg1"/>
                </a:solidFill>
              </a:rPr>
              <a:t>codesys</a:t>
            </a:r>
            <a:endParaRPr lang="nl-N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bg1"/>
                </a:solidFill>
              </a:rPr>
              <a:t>OPC UA koppeling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bg1"/>
                </a:solidFill>
              </a:rPr>
              <a:t>Tags ingelezen in </a:t>
            </a:r>
            <a:r>
              <a:rPr lang="nl-NL" err="1">
                <a:solidFill>
                  <a:schemeClr val="bg1"/>
                </a:solidFill>
              </a:rPr>
              <a:t>ignition</a:t>
            </a:r>
            <a:endParaRPr lang="nl-N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err="1">
                <a:solidFill>
                  <a:schemeClr val="bg1"/>
                </a:solidFill>
              </a:rPr>
              <a:t>Scada</a:t>
            </a:r>
            <a:r>
              <a:rPr lang="nl-NL">
                <a:solidFill>
                  <a:schemeClr val="bg1"/>
                </a:solidFill>
              </a:rPr>
              <a:t> visualisatie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bg1"/>
                </a:solidFill>
              </a:rPr>
              <a:t>Data opgeslagen in </a:t>
            </a:r>
            <a:r>
              <a:rPr lang="nl-NL" err="1">
                <a:solidFill>
                  <a:schemeClr val="bg1"/>
                </a:solidFill>
              </a:rPr>
              <a:t>MySQL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0" name="AutoShape 7" descr="Gegenereerde afbeelding">
            <a:extLst>
              <a:ext uri="{FF2B5EF4-FFF2-40B4-BE49-F238E27FC236}">
                <a16:creationId xmlns:a16="http://schemas.microsoft.com/office/drawing/2014/main" id="{0D3C704F-9AF4-4DEE-7A99-BD96ACAA27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2A43184B-B07E-426D-6FC4-8EBC495C8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946" y="930987"/>
            <a:ext cx="6867332" cy="45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ECD4-1DB7-E7AF-A9BA-93264E033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FB09BBC-CBAB-1FA3-704A-4CA4FE6099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 dirty="0"/>
              <a:t>HMI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B718B9C-EA7A-0DD6-D92D-364B0E74CCDC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84CEDFA-3C97-6D23-7299-CE595744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959" y="0"/>
            <a:ext cx="4528260" cy="348879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F33D138-DE4D-2457-AF74-28507546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3579753"/>
            <a:ext cx="5277459" cy="327824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5751A5D-DB49-3405-46D3-1D6B65E8E8BC}"/>
              </a:ext>
            </a:extLst>
          </p:cNvPr>
          <p:cNvSpPr txBox="1"/>
          <p:nvPr/>
        </p:nvSpPr>
        <p:spPr>
          <a:xfrm>
            <a:off x="403225" y="1595120"/>
            <a:ext cx="29089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Operator </a:t>
            </a:r>
            <a:r>
              <a:rPr lang="nl-NL" dirty="0" err="1">
                <a:solidFill>
                  <a:schemeClr val="bg1"/>
                </a:solidFill>
              </a:rPr>
              <a:t>can</a:t>
            </a:r>
            <a:r>
              <a:rPr lang="nl-NL" dirty="0">
                <a:solidFill>
                  <a:schemeClr val="bg1"/>
                </a:solidFill>
              </a:rPr>
              <a:t> start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stop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Last </a:t>
            </a:r>
            <a:r>
              <a:rPr lang="nl-NL" dirty="0" err="1">
                <a:solidFill>
                  <a:schemeClr val="bg1"/>
                </a:solidFill>
              </a:rPr>
              <a:t>measured</a:t>
            </a:r>
            <a:r>
              <a:rPr lang="nl-NL" dirty="0">
                <a:solidFill>
                  <a:schemeClr val="bg1"/>
                </a:solidFill>
              </a:rPr>
              <a:t> data is </a:t>
            </a:r>
            <a:r>
              <a:rPr lang="nl-NL" dirty="0" err="1">
                <a:solidFill>
                  <a:schemeClr val="bg1"/>
                </a:solidFill>
              </a:rPr>
              <a:t>shown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Real-time </a:t>
            </a:r>
            <a:r>
              <a:rPr lang="nl-NL" dirty="0" err="1">
                <a:solidFill>
                  <a:schemeClr val="bg1"/>
                </a:solidFill>
              </a:rPr>
              <a:t>position</a:t>
            </a:r>
            <a:r>
              <a:rPr lang="nl-NL" dirty="0">
                <a:solidFill>
                  <a:schemeClr val="bg1"/>
                </a:solidFill>
              </a:rPr>
              <a:t> is </a:t>
            </a:r>
            <a:r>
              <a:rPr lang="nl-NL" dirty="0" err="1">
                <a:solidFill>
                  <a:schemeClr val="bg1"/>
                </a:solidFill>
              </a:rPr>
              <a:t>shown</a:t>
            </a:r>
            <a:r>
              <a:rPr lang="nl-NL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2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E986D-1CDA-1919-8A55-AD9A38C8E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68416459-2DB8-75CE-063B-9E08792157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687" y="265120"/>
            <a:ext cx="3352800" cy="2571750"/>
          </a:xfrm>
        </p:spPr>
        <p:txBody>
          <a:bodyPr>
            <a:normAutofit/>
          </a:bodyPr>
          <a:lstStyle/>
          <a:p>
            <a:r>
              <a:rPr lang="en-US"/>
              <a:t>Encountered Problems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4ABBCB81-CC6F-A154-08C3-B8738B9911F9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Tekstvak 2">
            <a:extLst>
              <a:ext uri="{FF2B5EF4-FFF2-40B4-BE49-F238E27FC236}">
                <a16:creationId xmlns:a16="http://schemas.microsoft.com/office/drawing/2014/main" id="{092CDA63-0376-84EA-030F-21097F3EA201}"/>
              </a:ext>
            </a:extLst>
          </p:cNvPr>
          <p:cNvSpPr txBox="1"/>
          <p:nvPr/>
        </p:nvSpPr>
        <p:spPr>
          <a:xfrm>
            <a:off x="279562" y="1455576"/>
            <a:ext cx="39954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Making </a:t>
            </a:r>
            <a:r>
              <a:rPr lang="nl-NL" dirty="0" err="1">
                <a:solidFill>
                  <a:schemeClr val="bg1"/>
                </a:solidFill>
              </a:rPr>
              <a:t>connection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valve-island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Commisioning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modbus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devices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Bytes </a:t>
            </a:r>
            <a:r>
              <a:rPr lang="nl-NL" dirty="0" err="1">
                <a:solidFill>
                  <a:schemeClr val="bg1"/>
                </a:solidFill>
              </a:rPr>
              <a:t>were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not</a:t>
            </a:r>
            <a:r>
              <a:rPr lang="nl-NL" dirty="0">
                <a:solidFill>
                  <a:schemeClr val="bg1"/>
                </a:solidFill>
              </a:rPr>
              <a:t> in right order </a:t>
            </a:r>
            <a:r>
              <a:rPr lang="nl-NL" dirty="0" err="1">
                <a:solidFill>
                  <a:schemeClr val="bg1"/>
                </a:solidFill>
              </a:rPr>
              <a:t>for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position</a:t>
            </a:r>
            <a:r>
              <a:rPr lang="nl-NL" dirty="0">
                <a:solidFill>
                  <a:schemeClr val="bg1"/>
                </a:solidFill>
              </a:rPr>
              <a:t>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Writing</a:t>
            </a:r>
            <a:r>
              <a:rPr lang="nl-NL" dirty="0">
                <a:solidFill>
                  <a:schemeClr val="bg1"/>
                </a:solidFill>
              </a:rPr>
              <a:t> data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RFID-Tag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Making </a:t>
            </a:r>
            <a:r>
              <a:rPr lang="nl-NL" dirty="0" err="1">
                <a:solidFill>
                  <a:schemeClr val="bg1"/>
                </a:solidFill>
              </a:rPr>
              <a:t>table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for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history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9C1D-914B-D821-A8C7-3D7F3EA43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3E0138C-4CEA-BBFE-D547-F15AAB5594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610707" cy="2571750"/>
          </a:xfrm>
        </p:spPr>
        <p:txBody>
          <a:bodyPr>
            <a:normAutofit/>
          </a:bodyPr>
          <a:lstStyle/>
          <a:p>
            <a:r>
              <a:rPr lang="en-US"/>
              <a:t>Conclusions and Recommendations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1753C8B-EE16-7F67-C65D-AFBBFB2DF633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A711C12-3004-4EA7-6111-3DF01B449EF8}"/>
              </a:ext>
            </a:extLst>
          </p:cNvPr>
          <p:cNvSpPr txBox="1"/>
          <p:nvPr/>
        </p:nvSpPr>
        <p:spPr>
          <a:xfrm>
            <a:off x="403225" y="1946787"/>
            <a:ext cx="3215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User </a:t>
            </a:r>
            <a:r>
              <a:rPr lang="nl-NL" dirty="0" err="1">
                <a:solidFill>
                  <a:schemeClr val="bg1"/>
                </a:solidFill>
              </a:rPr>
              <a:t>can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see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weight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height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position</a:t>
            </a:r>
            <a:r>
              <a:rPr lang="nl-NL" dirty="0">
                <a:solidFill>
                  <a:schemeClr val="bg1"/>
                </a:solidFill>
              </a:rPr>
              <a:t> of part in HMI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Part is </a:t>
            </a:r>
            <a:r>
              <a:rPr lang="nl-NL" dirty="0" err="1">
                <a:solidFill>
                  <a:schemeClr val="bg1"/>
                </a:solidFill>
              </a:rPr>
              <a:t>weight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Height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part is </a:t>
            </a:r>
            <a:r>
              <a:rPr lang="nl-NL" dirty="0" err="1">
                <a:solidFill>
                  <a:schemeClr val="bg1"/>
                </a:solidFill>
              </a:rPr>
              <a:t>measured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Table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history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still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needs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done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71B2-FAFC-B652-42CB-1E38A9B0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03961FC-0B75-F7AA-B57A-55BC0718DC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/>
              <a:t>Table of content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7164CE-23E7-4661-68F1-1B57D598E4CB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1BDAAC8D-BA3B-4D4E-1390-B4219C8D32DC}"/>
              </a:ext>
            </a:extLst>
          </p:cNvPr>
          <p:cNvSpPr txBox="1"/>
          <p:nvPr/>
        </p:nvSpPr>
        <p:spPr>
          <a:xfrm>
            <a:off x="531845" y="1548882"/>
            <a:ext cx="2836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Problem</a:t>
            </a:r>
            <a:r>
              <a:rPr lang="nl-NL" dirty="0">
                <a:solidFill>
                  <a:schemeClr val="bg1"/>
                </a:solidFill>
              </a:rPr>
              <a:t>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components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Scada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HMI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Conclusions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recommendations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0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1E1E-6F2E-C3AE-2DC9-A3260510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77BF96A-2054-86CE-8B9B-BE2E6024A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228477E-82E5-1DDC-4D7E-1089E49D1CEF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5B2914F-E15F-0C3C-DC87-7CCADAF5A4EA}"/>
              </a:ext>
            </a:extLst>
          </p:cNvPr>
          <p:cNvSpPr txBox="1"/>
          <p:nvPr/>
        </p:nvSpPr>
        <p:spPr>
          <a:xfrm>
            <a:off x="403225" y="1805147"/>
            <a:ext cx="3632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Transport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Measure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Write data to RFID-tag (if present)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Write data to ignition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Add data into table</a:t>
            </a:r>
          </a:p>
        </p:txBody>
      </p:sp>
    </p:spTree>
    <p:extLst>
      <p:ext uri="{BB962C8B-B14F-4D97-AF65-F5344CB8AC3E}">
        <p14:creationId xmlns:p14="http://schemas.microsoft.com/office/powerpoint/2010/main" val="407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EDE09-5433-E1FD-50E4-C44A9B28B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DB98135-4369-9B90-70A5-18BDA6799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/>
              <a:t>Setup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070B98F-553F-D9BF-82DD-7950DC2EEAEC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BB50D1E-E0CF-C4BE-F4BC-288241FA8A95}"/>
              </a:ext>
            </a:extLst>
          </p:cNvPr>
          <p:cNvSpPr txBox="1"/>
          <p:nvPr/>
        </p:nvSpPr>
        <p:spPr>
          <a:xfrm>
            <a:off x="403225" y="1455576"/>
            <a:ext cx="2181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>
                <a:solidFill>
                  <a:schemeClr val="bg1"/>
                </a:solidFill>
              </a:rPr>
              <a:t>Festo cpx-e-cec-c1 PLC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>
              <a:solidFill>
                <a:schemeClr val="bg1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867C18E-6E91-2D6D-3FAD-2447AF28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90" y="2293928"/>
            <a:ext cx="4921629" cy="370676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DC4FCF9-E7C1-B58D-D3DC-C6CA2580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038" y="160924"/>
            <a:ext cx="4583136" cy="61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83DE6-FD08-3380-7C12-3031C23CE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7FCD62-6DF6-DA0D-F85B-B8679F49E1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 dirty="0"/>
              <a:t>components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4E206ED-11CA-3DAB-AE54-046BE333291C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FEDCF1B-C4F8-D835-375C-E939039BF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416F971-40C7-C71D-46DA-4D25F627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40" y="1"/>
            <a:ext cx="2118359" cy="282447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8696DF4-3147-264B-EBB6-CB62B555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640" y="9329"/>
            <a:ext cx="2118360" cy="28244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9AF60AC-1CF7-99EC-AAE5-BF2FB3F7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440" y="3581399"/>
            <a:ext cx="1962151" cy="261620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28E3BE9-7AD3-7E14-2E65-053D06DBD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640" y="3493395"/>
            <a:ext cx="2118360" cy="282448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B0B11F9-CCE8-7DBA-F178-51D517F37EBC}"/>
              </a:ext>
            </a:extLst>
          </p:cNvPr>
          <p:cNvSpPr txBox="1"/>
          <p:nvPr/>
        </p:nvSpPr>
        <p:spPr>
          <a:xfrm>
            <a:off x="4155440" y="2824480"/>
            <a:ext cx="16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powersupply</a:t>
            </a:r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CBB2B04-995D-583C-30DB-6DD5E1405A07}"/>
              </a:ext>
            </a:extLst>
          </p:cNvPr>
          <p:cNvSpPr txBox="1"/>
          <p:nvPr/>
        </p:nvSpPr>
        <p:spPr>
          <a:xfrm>
            <a:off x="4177031" y="6315846"/>
            <a:ext cx="270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RFID reader/</a:t>
            </a:r>
            <a:r>
              <a:rPr lang="nl-NL" dirty="0" err="1"/>
              <a:t>writer</a:t>
            </a:r>
            <a:r>
              <a:rPr lang="nl-NL" dirty="0"/>
              <a:t> </a:t>
            </a:r>
            <a:r>
              <a:rPr lang="nl-NL" dirty="0" err="1"/>
              <a:t>turck</a:t>
            </a:r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7D1D469-CCD3-512C-85A4-6E106DF96349}"/>
              </a:ext>
            </a:extLst>
          </p:cNvPr>
          <p:cNvSpPr txBox="1"/>
          <p:nvPr/>
        </p:nvSpPr>
        <p:spPr>
          <a:xfrm>
            <a:off x="10073640" y="6327792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Solenoid</a:t>
            </a:r>
            <a:r>
              <a:rPr lang="nl-NL" dirty="0"/>
              <a:t> </a:t>
            </a:r>
            <a:r>
              <a:rPr lang="nl-NL" dirty="0" err="1"/>
              <a:t>valves</a:t>
            </a:r>
            <a:endParaRPr lang="nl-NL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8352FE6-B2AC-D730-1CF5-CF3E88AF767F}"/>
              </a:ext>
            </a:extLst>
          </p:cNvPr>
          <p:cNvSpPr txBox="1"/>
          <p:nvPr/>
        </p:nvSpPr>
        <p:spPr>
          <a:xfrm>
            <a:off x="403225" y="1574800"/>
            <a:ext cx="2990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Powersupply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makes</a:t>
            </a:r>
            <a:r>
              <a:rPr lang="nl-NL" dirty="0">
                <a:solidFill>
                  <a:schemeClr val="bg1"/>
                </a:solidFill>
              </a:rPr>
              <a:t> 24v volt </a:t>
            </a:r>
            <a:r>
              <a:rPr lang="nl-NL" dirty="0" err="1">
                <a:solidFill>
                  <a:schemeClr val="bg1"/>
                </a:solidFill>
              </a:rPr>
              <a:t>from</a:t>
            </a:r>
            <a:r>
              <a:rPr lang="nl-NL" dirty="0">
                <a:solidFill>
                  <a:schemeClr val="bg1"/>
                </a:solidFill>
              </a:rPr>
              <a:t> 230v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Solenoid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valve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controls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movement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pick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place</a:t>
            </a:r>
            <a:r>
              <a:rPr lang="nl-NL" dirty="0">
                <a:solidFill>
                  <a:schemeClr val="bg1"/>
                </a:solidFill>
              </a:rPr>
              <a:t>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Turck </a:t>
            </a:r>
            <a:r>
              <a:rPr lang="nl-NL" dirty="0" err="1">
                <a:solidFill>
                  <a:schemeClr val="bg1"/>
                </a:solidFill>
              </a:rPr>
              <a:t>writes</a:t>
            </a:r>
            <a:r>
              <a:rPr lang="nl-NL" dirty="0">
                <a:solidFill>
                  <a:schemeClr val="bg1"/>
                </a:solidFill>
              </a:rPr>
              <a:t> data like </a:t>
            </a:r>
            <a:r>
              <a:rPr lang="nl-NL" dirty="0" err="1">
                <a:solidFill>
                  <a:schemeClr val="bg1"/>
                </a:solidFill>
              </a:rPr>
              <a:t>weight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height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from</a:t>
            </a:r>
            <a:r>
              <a:rPr lang="nl-NL" dirty="0">
                <a:solidFill>
                  <a:schemeClr val="bg1"/>
                </a:solidFill>
              </a:rPr>
              <a:t> part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chip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9E3AD23-2518-0036-427C-5A19C0DD80D7}"/>
              </a:ext>
            </a:extLst>
          </p:cNvPr>
          <p:cNvSpPr txBox="1"/>
          <p:nvPr/>
        </p:nvSpPr>
        <p:spPr>
          <a:xfrm>
            <a:off x="9923452" y="2824480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RFID </a:t>
            </a:r>
            <a:r>
              <a:rPr lang="nl-NL" dirty="0" err="1"/>
              <a:t>and</a:t>
            </a:r>
            <a:r>
              <a:rPr lang="nl-NL" dirty="0"/>
              <a:t> IO module</a:t>
            </a:r>
          </a:p>
        </p:txBody>
      </p:sp>
    </p:spTree>
    <p:extLst>
      <p:ext uri="{BB962C8B-B14F-4D97-AF65-F5344CB8AC3E}">
        <p14:creationId xmlns:p14="http://schemas.microsoft.com/office/powerpoint/2010/main" val="13686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F68D7-BE12-ACC2-1BD4-D490FFFE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56B453E-71E5-1A7B-6C6A-B6D92390CC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 dirty="0"/>
              <a:t>components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54B9EB4-5B05-198B-7212-50A749B734D9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D35B19B-E5D8-9BE4-CC79-42939D55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0" y="0"/>
            <a:ext cx="2087880" cy="278384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1770BD0-D31D-3B9D-146B-A6E021EA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770" y="3429000"/>
            <a:ext cx="2087880" cy="278384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6E3EC82-3BA7-4246-A846-2D967DB74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120" y="0"/>
            <a:ext cx="2087880" cy="278384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9D5F26E-6FDA-0656-6C8E-192ADD7C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8690" y="3337560"/>
            <a:ext cx="2225040" cy="296672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AA6129A-3B27-76DA-14ED-9745191F32F9}"/>
              </a:ext>
            </a:extLst>
          </p:cNvPr>
          <p:cNvSpPr txBox="1"/>
          <p:nvPr/>
        </p:nvSpPr>
        <p:spPr>
          <a:xfrm>
            <a:off x="4199890" y="2833626"/>
            <a:ext cx="2180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Weight</a:t>
            </a:r>
            <a:r>
              <a:rPr lang="nl-NL" sz="1600" dirty="0"/>
              <a:t> </a:t>
            </a:r>
            <a:r>
              <a:rPr lang="nl-NL" sz="1600" dirty="0" err="1"/>
              <a:t>measuring</a:t>
            </a:r>
            <a:endParaRPr lang="nl-NL" sz="16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20AAE16-C4D4-DE6B-11F5-F678D3D96914}"/>
              </a:ext>
            </a:extLst>
          </p:cNvPr>
          <p:cNvSpPr txBox="1"/>
          <p:nvPr/>
        </p:nvSpPr>
        <p:spPr>
          <a:xfrm>
            <a:off x="4128770" y="6304280"/>
            <a:ext cx="208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/>
              <a:t>Height</a:t>
            </a:r>
            <a:r>
              <a:rPr lang="nl-NL" sz="1600" dirty="0"/>
              <a:t> </a:t>
            </a:r>
            <a:r>
              <a:rPr lang="nl-NL" sz="1600" dirty="0" err="1"/>
              <a:t>measuring</a:t>
            </a:r>
            <a:endParaRPr lang="nl-NL" sz="16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5E96DD2-23DE-DA1E-F4D2-340077705D09}"/>
              </a:ext>
            </a:extLst>
          </p:cNvPr>
          <p:cNvSpPr txBox="1"/>
          <p:nvPr/>
        </p:nvSpPr>
        <p:spPr>
          <a:xfrm>
            <a:off x="10011410" y="2748020"/>
            <a:ext cx="21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Pick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place</a:t>
            </a:r>
            <a:r>
              <a:rPr lang="nl-NL" dirty="0"/>
              <a:t> arm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23B52F5-0D29-7C8E-8084-65F24BB422FE}"/>
              </a:ext>
            </a:extLst>
          </p:cNvPr>
          <p:cNvSpPr txBox="1"/>
          <p:nvPr/>
        </p:nvSpPr>
        <p:spPr>
          <a:xfrm>
            <a:off x="9999980" y="630428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Festo</a:t>
            </a:r>
            <a:r>
              <a:rPr lang="nl-NL" dirty="0"/>
              <a:t> </a:t>
            </a:r>
            <a:r>
              <a:rPr lang="nl-NL" dirty="0" err="1"/>
              <a:t>plc</a:t>
            </a:r>
            <a:endParaRPr lang="nl-NL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09C9036-F468-E39B-30A3-B8CAF47E7E6F}"/>
              </a:ext>
            </a:extLst>
          </p:cNvPr>
          <p:cNvSpPr txBox="1"/>
          <p:nvPr/>
        </p:nvSpPr>
        <p:spPr>
          <a:xfrm>
            <a:off x="403225" y="1533832"/>
            <a:ext cx="29724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Weight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measuring</a:t>
            </a:r>
            <a:r>
              <a:rPr lang="nl-NL" dirty="0">
                <a:solidFill>
                  <a:schemeClr val="bg1"/>
                </a:solidFill>
              </a:rPr>
              <a:t> station </a:t>
            </a:r>
            <a:r>
              <a:rPr lang="nl-NL" dirty="0" err="1">
                <a:solidFill>
                  <a:schemeClr val="bg1"/>
                </a:solidFill>
              </a:rPr>
              <a:t>weights</a:t>
            </a:r>
            <a:r>
              <a:rPr lang="nl-NL" dirty="0">
                <a:solidFill>
                  <a:schemeClr val="bg1"/>
                </a:solidFill>
              </a:rPr>
              <a:t>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Height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measuring</a:t>
            </a:r>
            <a:r>
              <a:rPr lang="nl-NL" dirty="0">
                <a:solidFill>
                  <a:schemeClr val="bg1"/>
                </a:solidFill>
              </a:rPr>
              <a:t> station </a:t>
            </a:r>
            <a:r>
              <a:rPr lang="nl-NL" dirty="0" err="1">
                <a:solidFill>
                  <a:schemeClr val="bg1"/>
                </a:solidFill>
              </a:rPr>
              <a:t>measures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height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Pick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place</a:t>
            </a:r>
            <a:r>
              <a:rPr lang="nl-NL" dirty="0">
                <a:solidFill>
                  <a:schemeClr val="bg1"/>
                </a:solidFill>
              </a:rPr>
              <a:t> arm moves </a:t>
            </a:r>
            <a:r>
              <a:rPr lang="nl-NL" dirty="0" err="1">
                <a:solidFill>
                  <a:schemeClr val="bg1"/>
                </a:solidFill>
              </a:rPr>
              <a:t>parts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from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belt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measuring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height</a:t>
            </a:r>
            <a:r>
              <a:rPr lang="nl-NL" dirty="0">
                <a:solidFill>
                  <a:schemeClr val="bg1"/>
                </a:solidFill>
              </a:rPr>
              <a:t>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Festo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plc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controls</a:t>
            </a:r>
            <a:r>
              <a:rPr lang="nl-NL" dirty="0">
                <a:solidFill>
                  <a:schemeClr val="bg1"/>
                </a:solidFill>
              </a:rPr>
              <a:t> al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inputs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outputs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2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B02A48-D34F-2E2E-26BF-F19302E0F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706A1AE-3FF9-B229-CB8E-BFCCE8F1A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 dirty="0" err="1"/>
              <a:t>ethercat</a:t>
            </a:r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3F1EDA5-DDAF-8844-BE4C-3DB1FE5664E2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47A8E65-991C-7E60-AC3E-E7C0D731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371" y="90180"/>
            <a:ext cx="4086225" cy="2390775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D606A0E-407D-95D1-2AC3-7C7744731E92}"/>
              </a:ext>
            </a:extLst>
          </p:cNvPr>
          <p:cNvSpPr txBox="1"/>
          <p:nvPr/>
        </p:nvSpPr>
        <p:spPr>
          <a:xfrm>
            <a:off x="403225" y="1666240"/>
            <a:ext cx="3264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Ethercat</a:t>
            </a:r>
            <a:r>
              <a:rPr lang="nl-NL" dirty="0">
                <a:solidFill>
                  <a:schemeClr val="bg1"/>
                </a:solidFill>
              </a:rPr>
              <a:t> is een real-time industriële Ethernet </a:t>
            </a:r>
            <a:r>
              <a:rPr lang="nl-NL" dirty="0" err="1">
                <a:solidFill>
                  <a:schemeClr val="bg1"/>
                </a:solidFill>
              </a:rPr>
              <a:t>fieldbus</a:t>
            </a:r>
            <a:r>
              <a:rPr lang="nl-NL" dirty="0">
                <a:solidFill>
                  <a:schemeClr val="bg1"/>
                </a:solidFill>
              </a:rPr>
              <a:t> die speciaal is ontwikkeld voor snelle en deterministische aansturing van I/O, sensoren en actuatoren.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Zeer hoge snelheid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Datalink </a:t>
            </a:r>
            <a:r>
              <a:rPr lang="nl-NL" dirty="0" err="1">
                <a:solidFill>
                  <a:schemeClr val="bg1"/>
                </a:solidFill>
              </a:rPr>
              <a:t>layer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IP-</a:t>
            </a:r>
            <a:r>
              <a:rPr lang="nl-NL" dirty="0" err="1">
                <a:solidFill>
                  <a:schemeClr val="bg1"/>
                </a:solidFill>
              </a:rPr>
              <a:t>adress</a:t>
            </a:r>
            <a:r>
              <a:rPr lang="nl-NL" dirty="0">
                <a:solidFill>
                  <a:schemeClr val="bg1"/>
                </a:solidFill>
              </a:rPr>
              <a:t> hoeft niet te worden ingesteld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75DFACC-4D7F-9DA0-BE9A-252C2F8E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61" y="1853639"/>
            <a:ext cx="2091109" cy="278611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18A2F08-E090-4A7A-3A33-D9353FE80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237" y="1853639"/>
            <a:ext cx="2115495" cy="282269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D6F20B0-2C88-F45A-A13A-BE723ADCD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997" y="1853638"/>
            <a:ext cx="2085013" cy="278611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27A930F-155A-51AB-394F-221CEE5CD06C}"/>
              </a:ext>
            </a:extLst>
          </p:cNvPr>
          <p:cNvSpPr txBox="1"/>
          <p:nvPr/>
        </p:nvSpPr>
        <p:spPr>
          <a:xfrm>
            <a:off x="4709652" y="5082560"/>
            <a:ext cx="5830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measuring</a:t>
            </a:r>
            <a:r>
              <a:rPr lang="nl-NL" dirty="0"/>
              <a:t> station </a:t>
            </a:r>
            <a:r>
              <a:rPr lang="nl-NL" dirty="0" err="1"/>
              <a:t>ethercat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control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solenoidsvalves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movement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place</a:t>
            </a:r>
            <a:r>
              <a:rPr lang="nl-NL" dirty="0"/>
              <a:t> arm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controls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weight</a:t>
            </a:r>
            <a:r>
              <a:rPr lang="nl-NL" dirty="0"/>
              <a:t> station. Al </a:t>
            </a:r>
            <a:r>
              <a:rPr lang="nl-NL" dirty="0" err="1"/>
              <a:t>inputs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sensors are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ethercat.</a:t>
            </a:r>
          </a:p>
        </p:txBody>
      </p:sp>
    </p:spTree>
    <p:extLst>
      <p:ext uri="{BB962C8B-B14F-4D97-AF65-F5344CB8AC3E}">
        <p14:creationId xmlns:p14="http://schemas.microsoft.com/office/powerpoint/2010/main" val="277299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6C034F-C399-EC9D-CA5C-AE421E82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8196A1-4E42-2E4D-8591-D838B886F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 dirty="0"/>
              <a:t>Modbus </a:t>
            </a:r>
            <a:r>
              <a:rPr lang="en-US" dirty="0" err="1"/>
              <a:t>tcp</a:t>
            </a:r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4F65E5F6-B60F-99A5-FF41-2353A49F28C0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F6A9A30-5C1D-A429-5340-83836FAE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12" y="281294"/>
            <a:ext cx="3609975" cy="1438275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0ECAB2B-BD8C-CB4A-58B7-A0D0FE0768BC}"/>
              </a:ext>
            </a:extLst>
          </p:cNvPr>
          <p:cNvSpPr txBox="1"/>
          <p:nvPr/>
        </p:nvSpPr>
        <p:spPr>
          <a:xfrm>
            <a:off x="403225" y="1484671"/>
            <a:ext cx="3175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Modbus</a:t>
            </a:r>
            <a:r>
              <a:rPr lang="nl-NL" dirty="0">
                <a:solidFill>
                  <a:schemeClr val="bg1"/>
                </a:solidFill>
              </a:rPr>
              <a:t> TCP is een industriële communicatievariant van </a:t>
            </a:r>
            <a:r>
              <a:rPr lang="nl-NL" dirty="0" err="1">
                <a:solidFill>
                  <a:schemeClr val="bg1"/>
                </a:solidFill>
              </a:rPr>
              <a:t>Modbus</a:t>
            </a:r>
            <a:r>
              <a:rPr lang="nl-NL" dirty="0">
                <a:solidFill>
                  <a:schemeClr val="bg1"/>
                </a:solidFill>
              </a:rPr>
              <a:t> die gebruikmaakt van TCP/IP-netwerken.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Modbus</a:t>
            </a:r>
            <a:r>
              <a:rPr lang="nl-NL" dirty="0">
                <a:solidFill>
                  <a:schemeClr val="bg1"/>
                </a:solidFill>
              </a:rPr>
              <a:t> zit op de applicatie laag en </a:t>
            </a:r>
            <a:r>
              <a:rPr lang="nl-NL" dirty="0" err="1">
                <a:solidFill>
                  <a:schemeClr val="bg1"/>
                </a:solidFill>
              </a:rPr>
              <a:t>tcp</a:t>
            </a:r>
            <a:r>
              <a:rPr lang="nl-NL" dirty="0">
                <a:solidFill>
                  <a:schemeClr val="bg1"/>
                </a:solidFill>
              </a:rPr>
              <a:t> zit op de </a:t>
            </a:r>
            <a:r>
              <a:rPr lang="nl-NL" dirty="0" err="1">
                <a:solidFill>
                  <a:schemeClr val="bg1"/>
                </a:solidFill>
              </a:rPr>
              <a:t>transportlaag</a:t>
            </a:r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Niet geschikt voor </a:t>
            </a:r>
            <a:r>
              <a:rPr lang="nl-NL" dirty="0" err="1">
                <a:solidFill>
                  <a:schemeClr val="bg1"/>
                </a:solidFill>
              </a:rPr>
              <a:t>tijdscritische</a:t>
            </a:r>
            <a:r>
              <a:rPr lang="nl-NL" dirty="0">
                <a:solidFill>
                  <a:schemeClr val="bg1"/>
                </a:solidFill>
              </a:rPr>
              <a:t> dat- uitwisseling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IP-</a:t>
            </a:r>
            <a:r>
              <a:rPr lang="nl-NL" dirty="0" err="1">
                <a:solidFill>
                  <a:schemeClr val="bg1"/>
                </a:solidFill>
              </a:rPr>
              <a:t>adress</a:t>
            </a:r>
            <a:r>
              <a:rPr lang="nl-NL" dirty="0">
                <a:solidFill>
                  <a:schemeClr val="bg1"/>
                </a:solidFill>
              </a:rPr>
              <a:t> en </a:t>
            </a:r>
            <a:r>
              <a:rPr lang="nl-NL" dirty="0" err="1">
                <a:solidFill>
                  <a:schemeClr val="bg1"/>
                </a:solidFill>
              </a:rPr>
              <a:t>channels</a:t>
            </a:r>
            <a:r>
              <a:rPr lang="nl-NL" dirty="0">
                <a:solidFill>
                  <a:schemeClr val="bg1"/>
                </a:solidFill>
              </a:rPr>
              <a:t> moet worden ingesteld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F2BF26A-24C3-3C79-949B-17BDFE91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71" y="2020529"/>
            <a:ext cx="2112707" cy="28169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9FC27E-FF7B-E044-F17F-F8E438928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24" y="2020529"/>
            <a:ext cx="2118884" cy="281694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D21A86B-75A0-078F-E429-F4616454F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836" y="2020529"/>
            <a:ext cx="2141645" cy="285996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3803DBA-D9B2-E27C-AFA9-55CB66911789}"/>
              </a:ext>
            </a:extLst>
          </p:cNvPr>
          <p:cNvSpPr txBox="1"/>
          <p:nvPr/>
        </p:nvSpPr>
        <p:spPr>
          <a:xfrm>
            <a:off x="4591664" y="5152103"/>
            <a:ext cx="6647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measuring</a:t>
            </a:r>
            <a:r>
              <a:rPr lang="nl-NL" dirty="0"/>
              <a:t> station </a:t>
            </a:r>
            <a:r>
              <a:rPr lang="nl-NL" dirty="0" err="1"/>
              <a:t>modbus</a:t>
            </a:r>
            <a:r>
              <a:rPr lang="nl-NL" dirty="0"/>
              <a:t> </a:t>
            </a:r>
            <a:r>
              <a:rPr lang="nl-NL" dirty="0" err="1"/>
              <a:t>tcp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light </a:t>
            </a:r>
            <a:r>
              <a:rPr lang="nl-NL" dirty="0" err="1"/>
              <a:t>bulb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height</a:t>
            </a:r>
            <a:r>
              <a:rPr lang="nl-NL" dirty="0"/>
              <a:t> </a:t>
            </a:r>
            <a:r>
              <a:rPr lang="nl-NL" dirty="0" err="1"/>
              <a:t>measuring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RFID reader. These are </a:t>
            </a:r>
            <a:r>
              <a:rPr lang="nl-NL" dirty="0" err="1"/>
              <a:t>less</a:t>
            </a:r>
            <a:r>
              <a:rPr lang="nl-NL" dirty="0"/>
              <a:t> real-time </a:t>
            </a:r>
            <a:r>
              <a:rPr lang="nl-NL" dirty="0" err="1"/>
              <a:t>critical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528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51D6CA-99CF-BCCA-C857-E000B7E7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62CA12C-C8BC-5929-C1D1-2927AA4A4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225" y="643693"/>
            <a:ext cx="3352800" cy="2571750"/>
          </a:xfrm>
        </p:spPr>
        <p:txBody>
          <a:bodyPr>
            <a:normAutofit/>
          </a:bodyPr>
          <a:lstStyle/>
          <a:p>
            <a:r>
              <a:rPr lang="en-US" dirty="0" err="1"/>
              <a:t>Opc</a:t>
            </a:r>
            <a:r>
              <a:rPr lang="en-US" dirty="0"/>
              <a:t> </a:t>
            </a:r>
            <a:r>
              <a:rPr lang="en-US" dirty="0" err="1"/>
              <a:t>ua</a:t>
            </a:r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9B9791A-E924-FBA3-77C8-C8948515B9E5}"/>
              </a:ext>
            </a:extLst>
          </p:cNvPr>
          <p:cNvSpPr txBox="1">
            <a:spLocks/>
          </p:cNvSpPr>
          <p:nvPr/>
        </p:nvSpPr>
        <p:spPr>
          <a:xfrm>
            <a:off x="4953000" y="4147309"/>
            <a:ext cx="6286500" cy="49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 baseline="0">
                <a:solidFill>
                  <a:srgbClr val="009C8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9C82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160B145-9F5D-53CA-AE92-624DA4DE05DD}"/>
              </a:ext>
            </a:extLst>
          </p:cNvPr>
          <p:cNvSpPr txBox="1"/>
          <p:nvPr/>
        </p:nvSpPr>
        <p:spPr>
          <a:xfrm>
            <a:off x="403225" y="1543665"/>
            <a:ext cx="29200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De communicatie tussen de PLC en </a:t>
            </a:r>
            <a:r>
              <a:rPr lang="nl-NL" dirty="0" err="1">
                <a:solidFill>
                  <a:schemeClr val="bg1"/>
                </a:solidFill>
              </a:rPr>
              <a:t>Ignition</a:t>
            </a:r>
            <a:r>
              <a:rPr lang="nl-NL" dirty="0">
                <a:solidFill>
                  <a:schemeClr val="bg1"/>
                </a:solidFill>
              </a:rPr>
              <a:t> SCADA verloopt via OPC UA</a:t>
            </a:r>
            <a:r>
              <a:rPr lang="nl-N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OPC </a:t>
            </a:r>
            <a:r>
              <a:rPr lang="nl-NL" dirty="0" err="1">
                <a:solidFill>
                  <a:schemeClr val="bg1"/>
                </a:solidFill>
              </a:rPr>
              <a:t>ua</a:t>
            </a:r>
            <a:r>
              <a:rPr lang="nl-NL" dirty="0">
                <a:solidFill>
                  <a:schemeClr val="bg1"/>
                </a:solidFill>
              </a:rPr>
              <a:t> zit op de applicatie laag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Platform-onafhankelijk communicatie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Wordt gebruikt om de waardes van de hoogte en gewicht van het blokje door te sturen van de PLC naar </a:t>
            </a:r>
            <a:r>
              <a:rPr lang="nl-NL" dirty="0" err="1">
                <a:solidFill>
                  <a:schemeClr val="bg1"/>
                </a:solidFill>
              </a:rPr>
              <a:t>ignition</a:t>
            </a:r>
            <a:r>
              <a:rPr lang="nl-NL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FD0C609-4EA4-3ABB-69B8-94581B7FF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966" y="-392659"/>
            <a:ext cx="8524567" cy="478618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247B046-66F6-7D39-F4A5-21E0C129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596" y="3429000"/>
            <a:ext cx="3429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19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ENTPAGINA WI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 voorlichtingen open dagen nwe huisstijl - WB 181017" id="{FDF27851-1D3B-4FC1-B580-97F9AEEF3E90}" vid="{AAC3692D-7730-4BAA-A81C-FA4CBFF5C442}"/>
    </a:ext>
  </a:extLst>
</a:theme>
</file>

<file path=ppt/theme/theme2.xml><?xml version="1.0" encoding="utf-8"?>
<a:theme xmlns:a="http://schemas.openxmlformats.org/drawingml/2006/main" name="STARTPAG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 voorlichtingen open dagen nwe huisstijl - WB 181017" id="{FDF27851-1D3B-4FC1-B580-97F9AEEF3E90}" vid="{85B88F07-B163-4F28-AD64-E3F78534EE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Breedbeeld</PresentationFormat>
  <Paragraphs>88</Paragraphs>
  <Slides>14</Slides>
  <Notes>0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Lucida Sans Unicode</vt:lpstr>
      <vt:lpstr>CONTENTPAGINA WIT</vt:lpstr>
      <vt:lpstr>STARTPAGINA</vt:lpstr>
      <vt:lpstr>Connectivity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Gijs Winkelhorst</dc:creator>
  <cp:lastModifiedBy>Gijs Winkelhorst</cp:lastModifiedBy>
  <cp:revision>1</cp:revision>
  <dcterms:created xsi:type="dcterms:W3CDTF">2026-01-20T09:10:35Z</dcterms:created>
  <dcterms:modified xsi:type="dcterms:W3CDTF">2026-01-21T15:10:56Z</dcterms:modified>
</cp:coreProperties>
</file>